
<file path=[Content_Types].xml><?xml version="1.0" encoding="utf-8"?>
<Types xmlns="http://schemas.openxmlformats.org/package/2006/content-types">
  <Default ContentType="image/jpeg" Extension="jpg"/>
  <Default ContentType="image/vnd.ms-photo" Extension="wdp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B7CA89A3-A9B7-4DBA-AB1E-EBE51FB20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1.7.2013</a:t>
            </a: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" name="Google Shape;30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SCHEMATIC REPRESENTATION AND {GENERAL DEPICTION}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E2E252-26B1-0856-3C06-EB29F20F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>
            <a:extLst>
              <a:ext uri="{FF2B5EF4-FFF2-40B4-BE49-F238E27FC236}">
                <a16:creationId xmlns:a16="http://schemas.microsoft.com/office/drawing/2014/main" id="{93684D53-FC85-D9C6-8B7F-7ACBACFA1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>
            <a:extLst>
              <a:ext uri="{FF2B5EF4-FFF2-40B4-BE49-F238E27FC236}">
                <a16:creationId xmlns:a16="http://schemas.microsoft.com/office/drawing/2014/main" id="{89F6EC72-B130-8F85-E982-C1D55BEB7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SCHEMATIC REPRESENTATION AND {GENERAL DEPICTION}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12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4BED707E-C62C-03FA-D7CB-C690338D2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>
            <a:extLst>
              <a:ext uri="{FF2B5EF4-FFF2-40B4-BE49-F238E27FC236}">
                <a16:creationId xmlns:a16="http://schemas.microsoft.com/office/drawing/2014/main" id="{986C1D89-627A-782D-CA63-670C8F216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>
            <a:extLst>
              <a:ext uri="{FF2B5EF4-FFF2-40B4-BE49-F238E27FC236}">
                <a16:creationId xmlns:a16="http://schemas.microsoft.com/office/drawing/2014/main" id="{11BC1FC9-229B-291E-7790-B3DDB6D80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SCHEMATIC REPRESENTATION AND {GENERAL DEPICTION}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065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EB411AD6-EBA7-17E3-4A0C-A940BECE9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>
            <a:extLst>
              <a:ext uri="{FF2B5EF4-FFF2-40B4-BE49-F238E27FC236}">
                <a16:creationId xmlns:a16="http://schemas.microsoft.com/office/drawing/2014/main" id="{1025525B-D838-8D4D-1EB2-1A623B27E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>
            <a:extLst>
              <a:ext uri="{FF2B5EF4-FFF2-40B4-BE49-F238E27FC236}">
                <a16:creationId xmlns:a16="http://schemas.microsoft.com/office/drawing/2014/main" id="{4E0D1BA3-64B5-5C5D-5CC5-3DEBC4F4E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/>
              <a:t>SCHEMATIC REPRESENTATION AND {GENERAL DEPICTION}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61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085565" y="-49374"/>
            <a:ext cx="13266161" cy="6882827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465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4"/>
              <a:buFont typeface="Arial"/>
              <a:buNone/>
            </a:pPr>
            <a:endParaRPr sz="61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8893042" y="5043314"/>
            <a:ext cx="4749781" cy="4155285"/>
          </a:xfrm>
          <a:custGeom>
            <a:avLst/>
            <a:gdLst/>
            <a:ahLst/>
            <a:cxnLst/>
            <a:rect l="l" t="t" r="r" b="b"/>
            <a:pathLst>
              <a:path w="7124672" h="6232927" extrusionOk="0">
                <a:moveTo>
                  <a:pt x="0" y="0"/>
                </a:moveTo>
                <a:lnTo>
                  <a:pt x="7124673" y="0"/>
                </a:lnTo>
                <a:lnTo>
                  <a:pt x="7124673" y="6232927"/>
                </a:lnTo>
                <a:lnTo>
                  <a:pt x="0" y="6232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-3569372" y="8908"/>
            <a:ext cx="7932239" cy="6869356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</a:path>
            </a:pathLst>
          </a:custGeom>
          <a:solidFill>
            <a:srgbClr val="FF313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4255032" y="-15742"/>
            <a:ext cx="7932239" cy="6869356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</a:path>
            </a:pathLst>
          </a:custGeom>
          <a:solidFill>
            <a:srgbClr val="F6BC2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4897544" y="4386"/>
            <a:ext cx="7756811" cy="6869356"/>
          </a:xfrm>
          <a:custGeom>
            <a:avLst/>
            <a:gdLst/>
            <a:ahLst/>
            <a:cxnLst/>
            <a:rect l="l" t="t" r="r" b="b"/>
            <a:pathLst>
              <a:path w="3619627" h="3134614" extrusionOk="0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</a:path>
            </a:pathLst>
          </a:custGeom>
          <a:solidFill>
            <a:srgbClr val="00A18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9366678" y="5223443"/>
            <a:ext cx="2238884" cy="2129739"/>
          </a:xfrm>
          <a:custGeom>
            <a:avLst/>
            <a:gdLst/>
            <a:ahLst/>
            <a:cxnLst/>
            <a:rect l="l" t="t" r="r" b="b"/>
            <a:pathLst>
              <a:path w="3358326" h="3194608" extrusionOk="0">
                <a:moveTo>
                  <a:pt x="0" y="0"/>
                </a:moveTo>
                <a:lnTo>
                  <a:pt x="3358326" y="0"/>
                </a:lnTo>
                <a:lnTo>
                  <a:pt x="3358326" y="3194608"/>
                </a:lnTo>
                <a:lnTo>
                  <a:pt x="0" y="3194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198399" y="5000078"/>
            <a:ext cx="1626484" cy="1898941"/>
          </a:xfrm>
          <a:custGeom>
            <a:avLst/>
            <a:gdLst/>
            <a:ahLst/>
            <a:cxnLst/>
            <a:rect l="l" t="t" r="r" b="b"/>
            <a:pathLst>
              <a:path w="2439726" h="2848411" extrusionOk="0">
                <a:moveTo>
                  <a:pt x="0" y="0"/>
                </a:moveTo>
                <a:lnTo>
                  <a:pt x="2439726" y="0"/>
                </a:lnTo>
                <a:lnTo>
                  <a:pt x="2439726" y="2848411"/>
                </a:lnTo>
                <a:lnTo>
                  <a:pt x="0" y="2848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509678" y="3418936"/>
            <a:ext cx="3853190" cy="3106635"/>
          </a:xfrm>
          <a:custGeom>
            <a:avLst/>
            <a:gdLst/>
            <a:ahLst/>
            <a:cxnLst/>
            <a:rect l="l" t="t" r="r" b="b"/>
            <a:pathLst>
              <a:path w="5779785" h="4659952" extrusionOk="0">
                <a:moveTo>
                  <a:pt x="0" y="0"/>
                </a:moveTo>
                <a:lnTo>
                  <a:pt x="5779784" y="0"/>
                </a:lnTo>
                <a:lnTo>
                  <a:pt x="5779784" y="4659951"/>
                </a:lnTo>
                <a:lnTo>
                  <a:pt x="0" y="4659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-288912" y="685800"/>
            <a:ext cx="5081351" cy="6401702"/>
          </a:xfrm>
          <a:custGeom>
            <a:avLst/>
            <a:gdLst/>
            <a:ahLst/>
            <a:cxnLst/>
            <a:rect l="l" t="t" r="r" b="b"/>
            <a:pathLst>
              <a:path w="7622027" h="9602553" extrusionOk="0">
                <a:moveTo>
                  <a:pt x="0" y="0"/>
                </a:moveTo>
                <a:lnTo>
                  <a:pt x="7622027" y="0"/>
                </a:lnTo>
                <a:lnTo>
                  <a:pt x="7622027" y="9602553"/>
                </a:lnTo>
                <a:lnTo>
                  <a:pt x="0" y="9602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914101" y="4467801"/>
            <a:ext cx="534951" cy="532276"/>
          </a:xfrm>
          <a:custGeom>
            <a:avLst/>
            <a:gdLst/>
            <a:ahLst/>
            <a:cxnLst/>
            <a:rect l="l" t="t" r="r" b="b"/>
            <a:pathLst>
              <a:path w="802426" h="798414" extrusionOk="0">
                <a:moveTo>
                  <a:pt x="0" y="0"/>
                </a:moveTo>
                <a:lnTo>
                  <a:pt x="802426" y="0"/>
                </a:lnTo>
                <a:lnTo>
                  <a:pt x="802426" y="798414"/>
                </a:lnTo>
                <a:lnTo>
                  <a:pt x="0" y="798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3677207" y="5189990"/>
            <a:ext cx="3300022" cy="189751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flipH="1">
            <a:off x="-361742" y="4831021"/>
            <a:ext cx="4973043" cy="2341851"/>
          </a:xfrm>
          <a:custGeom>
            <a:avLst/>
            <a:gdLst/>
            <a:ahLst/>
            <a:cxnLst/>
            <a:rect l="l" t="t" r="r" b="b"/>
            <a:pathLst>
              <a:path w="7459564" h="3512777" extrusionOk="0">
                <a:moveTo>
                  <a:pt x="7459564" y="0"/>
                </a:moveTo>
                <a:lnTo>
                  <a:pt x="0" y="0"/>
                </a:lnTo>
                <a:lnTo>
                  <a:pt x="0" y="3512777"/>
                </a:lnTo>
                <a:lnTo>
                  <a:pt x="7459564" y="3512777"/>
                </a:lnTo>
                <a:lnTo>
                  <a:pt x="7459564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2011641" y="-1362694"/>
            <a:ext cx="2748197" cy="2743200"/>
          </a:xfrm>
          <a:custGeom>
            <a:avLst/>
            <a:gdLst/>
            <a:ahLst/>
            <a:cxnLst/>
            <a:rect l="l" t="t" r="r" b="b"/>
            <a:pathLst>
              <a:path w="4122295" h="4114800" extrusionOk="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124963" y="4824434"/>
            <a:ext cx="3898434" cy="41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" b="1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Tons Of Tech!</a:t>
            </a:r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6599156" y="4406454"/>
            <a:ext cx="3144743" cy="37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2" b="1" i="0" u="none" strike="noStrike" cap="none">
                <a:solidFill>
                  <a:srgbClr val="00A181"/>
                </a:solidFill>
                <a:latin typeface="Balthazar"/>
                <a:ea typeface="Balthazar"/>
                <a:cs typeface="Balthazar"/>
                <a:sym typeface="Balthazar"/>
              </a:rPr>
              <a:t>TEAM</a:t>
            </a:r>
            <a:endParaRPr/>
          </a:p>
        </p:txBody>
      </p:sp>
      <p:sp>
        <p:nvSpPr>
          <p:cNvPr id="48" name="Google Shape;48;p5"/>
          <p:cNvSpPr txBox="1"/>
          <p:nvPr/>
        </p:nvSpPr>
        <p:spPr>
          <a:xfrm>
            <a:off x="4349299" y="1341050"/>
            <a:ext cx="5901331" cy="351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"Empowering Cities: AFR -ARC “Assist-Route Connect " Fusing tech like LoRa and camera analysis.  </a:t>
            </a:r>
            <a:r>
              <a:rPr lang="en-US" sz="1812" dirty="0">
                <a:solidFill>
                  <a:srgbClr val="FFFFFF"/>
                </a:solidFill>
              </a:rPr>
              <a:t>It</a:t>
            </a:r>
            <a:r>
              <a:rPr lang="en-US" sz="181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transforms urban safety. Real-time adjustments, human-tech collaboration, and potential life-saving impact shape a new era. AFR scales to urban needs, echoing wider smart city ambitions.</a:t>
            </a:r>
            <a:endParaRPr dirty="0"/>
          </a:p>
          <a:p>
            <a:pPr marL="0" marR="0" lvl="0" indent="0" algn="ctr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1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-</a:t>
            </a:r>
            <a:r>
              <a:rPr lang="en-US" sz="1812" dirty="0">
                <a:solidFill>
                  <a:srgbClr val="FFFFFF"/>
                </a:solidFill>
              </a:rPr>
              <a:t>--     </a:t>
            </a:r>
            <a:r>
              <a:rPr lang="en-US" sz="181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AFR</a:t>
            </a:r>
            <a:r>
              <a:rPr lang="en-US" sz="1812" dirty="0">
                <a:solidFill>
                  <a:srgbClr val="FFFFFF"/>
                </a:solidFill>
              </a:rPr>
              <a:t>-ARC</a:t>
            </a:r>
            <a:r>
              <a:rPr lang="en-US" sz="181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ctr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1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0570650" y="2311589"/>
            <a:ext cx="2069824" cy="2069824"/>
          </a:xfrm>
          <a:custGeom>
            <a:avLst/>
            <a:gdLst/>
            <a:ahLst/>
            <a:cxnLst/>
            <a:rect l="l" t="t" r="r" b="b"/>
            <a:pathLst>
              <a:path w="3104736" h="3104736" extrusionOk="0">
                <a:moveTo>
                  <a:pt x="0" y="0"/>
                </a:moveTo>
                <a:lnTo>
                  <a:pt x="3104736" y="0"/>
                </a:lnTo>
                <a:lnTo>
                  <a:pt x="3104736" y="3104736"/>
                </a:lnTo>
                <a:lnTo>
                  <a:pt x="0" y="3104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2"/>
          <p:cNvPicPr preferRelativeResize="0"/>
          <p:nvPr/>
        </p:nvPicPr>
        <p:blipFill rotWithShape="1">
          <a:blip r:embed="rId3">
            <a:alphaModFix/>
          </a:blip>
          <a:srcRect l="5094" t="9421" r="4825" b="908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192505" y="786063"/>
            <a:ext cx="2149642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1.Emergency Services</a:t>
            </a: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Collaboration for real-time integration.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2.Traffic Authorities</a:t>
            </a: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implementation and regulatory approvals.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3.Technology Providers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Suppliers of LoRa modules, cameras, microcontrollers.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 txBox="1"/>
          <p:nvPr/>
        </p:nvSpPr>
        <p:spPr>
          <a:xfrm>
            <a:off x="2554704" y="661066"/>
            <a:ext cx="248652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1.Technology Development</a:t>
            </a:r>
            <a:r>
              <a:rPr lang="en-US" sz="11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and refine LoRa communication, signal alteration, and routing algorithms.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2.Collaboration: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 with emergency services and traffic authorities for successful implementation.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2534652" y="2905874"/>
            <a:ext cx="2486527" cy="154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1.Technology Expertise</a:t>
            </a: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Skilled professionals in communication technology, programming, and AI.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2.Infrastructure</a:t>
            </a:r>
            <a:r>
              <a:rPr lang="en-US" sz="105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Required hardware and software components for AFR implementation.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3.Partnerships</a:t>
            </a:r>
            <a:r>
              <a:rPr lang="en-US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collaboration with emergency services and traffic authorities.</a:t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5041231" y="786063"/>
            <a:ext cx="232209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1.Enhanced Emergency Response: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Swift ambulance passage through synchronized signals.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2.Traffic Flow Optimization: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Reduced congestion and improved traffic management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3.Safer Cities</a:t>
            </a: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Minimized response times and smoother traffic flow for safer urban environments.</a:t>
            </a:r>
            <a:endParaRPr/>
          </a:p>
        </p:txBody>
      </p:sp>
      <p:sp>
        <p:nvSpPr>
          <p:cNvPr id="191" name="Google Shape;191;p12"/>
          <p:cNvSpPr/>
          <p:nvPr/>
        </p:nvSpPr>
        <p:spPr>
          <a:xfrm>
            <a:off x="7383378" y="661066"/>
            <a:ext cx="2466475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1.Consultative: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closely with emergency services and traffic authorities to tailor solutions.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2.Support: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Continuous technical support and assistance.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7383378" y="2836624"/>
            <a:ext cx="212959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1.Direct Sales: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Collaborations with emergency services and traffic authorities.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2.Online Platforms</a:t>
            </a:r>
            <a:r>
              <a:rPr lang="en-US" sz="11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Educational resources, demos, and updates.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3.Workshops and Seminars</a:t>
            </a:r>
            <a:r>
              <a:rPr lang="en-US" sz="11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Awareness and knowledge sharing with stakeholders</a:t>
            </a:r>
            <a:endParaRPr/>
          </a:p>
        </p:txBody>
      </p:sp>
      <p:sp>
        <p:nvSpPr>
          <p:cNvPr id="193" name="Google Shape;193;p12"/>
          <p:cNvSpPr/>
          <p:nvPr/>
        </p:nvSpPr>
        <p:spPr>
          <a:xfrm>
            <a:off x="9869905" y="866432"/>
            <a:ext cx="2290011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1.Emergency Services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Quicker response times and improved patient care.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2.Traffic Authorities: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traffic management and congestion reduction.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3.General Public</a:t>
            </a: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Safer roads, reduced congestion, and improved urban mobility.</a:t>
            </a:r>
            <a:endParaRPr/>
          </a:p>
        </p:txBody>
      </p:sp>
      <p:sp>
        <p:nvSpPr>
          <p:cNvPr id="194" name="Google Shape;194;p12"/>
          <p:cNvSpPr/>
          <p:nvPr/>
        </p:nvSpPr>
        <p:spPr>
          <a:xfrm>
            <a:off x="192505" y="5081432"/>
            <a:ext cx="6096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1.Research and Development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Investment in technology and algorithm development.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2.Hardware and Software</a:t>
            </a: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 associated with components and licenses.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3.Operational Costs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Maintenance, technical support, and employee salaries.</a:t>
            </a:r>
            <a:endParaRPr/>
          </a:p>
        </p:txBody>
      </p:sp>
      <p:sp>
        <p:nvSpPr>
          <p:cNvPr id="195" name="Google Shape;195;p12"/>
          <p:cNvSpPr/>
          <p:nvPr/>
        </p:nvSpPr>
        <p:spPr>
          <a:xfrm>
            <a:off x="6288505" y="5081432"/>
            <a:ext cx="609600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1.Product Sales: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from selling AFR system and required hardware.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2.Subscription Model:</a:t>
            </a: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Recurring revenue for maintenance and updates.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3.Consulting Services:</a:t>
            </a: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implementation and customization services.</a:t>
            </a:r>
            <a:endParaRPr/>
          </a:p>
        </p:txBody>
      </p:sp>
      <p:sp>
        <p:nvSpPr>
          <p:cNvPr id="196" name="Google Shape;196;p12"/>
          <p:cNvSpPr/>
          <p:nvPr/>
        </p:nvSpPr>
        <p:spPr>
          <a:xfrm>
            <a:off x="192505" y="6404871"/>
            <a:ext cx="60062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(Kindly checkout the BOM of the sample prototype, attached on the following page)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9E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9" name="Google Shape;279;p19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 w="9525" cap="flat" cmpd="sng">
              <a:solidFill>
                <a:srgbClr val="F1F1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7431"/>
              <a:ext cx="7057644" cy="151485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81" name="Google Shape;281;p19"/>
          <p:cNvGraphicFramePr/>
          <p:nvPr>
            <p:extLst>
              <p:ext uri="{D42A27DB-BD31-4B8C-83A1-F6EECF244321}">
                <p14:modId xmlns:p14="http://schemas.microsoft.com/office/powerpoint/2010/main" val="781869503"/>
              </p:ext>
            </p:extLst>
          </p:nvPr>
        </p:nvGraphicFramePr>
        <p:xfrm>
          <a:off x="1273810" y="1519301"/>
          <a:ext cx="10003118" cy="4288634"/>
        </p:xfrm>
        <a:graphic>
          <a:graphicData uri="http://schemas.openxmlformats.org/drawingml/2006/table">
            <a:tbl>
              <a:tblPr firstRow="1" bandRow="1">
                <a:noFill/>
                <a:tableStyleId>{B7CA89A3-A9B7-4DBA-AB1E-EBE51FB20362}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975">
                <a:tc>
                  <a:txBody>
                    <a:bodyPr/>
                    <a:lstStyle/>
                    <a:p>
                      <a:pPr marL="130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ITEM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55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0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 PER QTY(in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92710" marR="0" lvl="0" indent="0" algn="ctr" rtl="0">
                        <a:lnSpc>
                          <a:spcPct val="1169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rupees)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0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PRICE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330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625">
                <a:tc>
                  <a:txBody>
                    <a:bodyPr/>
                    <a:lstStyle/>
                    <a:p>
                      <a:pPr marL="53403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 8266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275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50">
                <a:tc>
                  <a:txBody>
                    <a:bodyPr/>
                    <a:lstStyle/>
                    <a:p>
                      <a:pPr marL="6496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SX1276/78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1590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325">
                <a:tc>
                  <a:txBody>
                    <a:bodyPr/>
                    <a:lstStyle/>
                    <a:p>
                      <a:pPr marL="339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 wires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4-5 mtrs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ESP-32 CAM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4803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520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142">
                <a:tc>
                  <a:txBody>
                    <a:bodyPr/>
                    <a:lstStyle/>
                    <a:p>
                      <a:pPr marL="5905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Indication box</a:t>
                      </a:r>
                    </a:p>
                    <a:p>
                      <a:pPr marL="5905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8453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500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3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BMP180 Altitude  sensor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+mj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1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83311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90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9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9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83311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9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4045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279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46566"/>
                  </a:ext>
                </a:extLst>
              </a:tr>
            </a:tbl>
          </a:graphicData>
        </a:graphic>
      </p:graphicFrame>
      <p:sp>
        <p:nvSpPr>
          <p:cNvPr id="282" name="Google Shape;282;p19"/>
          <p:cNvSpPr txBox="1"/>
          <p:nvPr/>
        </p:nvSpPr>
        <p:spPr>
          <a:xfrm>
            <a:off x="2224585" y="6305266"/>
            <a:ext cx="89938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cost estimation provided above is in reference to our prototype model (not the real cases).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D5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/>
        </p:nvSpPr>
        <p:spPr>
          <a:xfrm>
            <a:off x="900754" y="1624083"/>
            <a:ext cx="1046783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 create  system for post-accident measures , so as to  help reduce casualties related to road accidents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4203511" y="504967"/>
            <a:ext cx="33164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36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504" y="0"/>
            <a:ext cx="12209504" cy="6867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0" y="3143250"/>
            <a:ext cx="12192000" cy="3714750"/>
          </a:xfrm>
          <a:prstGeom prst="rect">
            <a:avLst/>
          </a:prstGeom>
          <a:gradFill>
            <a:gsLst>
              <a:gs pos="0">
                <a:srgbClr val="ED9E9E"/>
              </a:gs>
              <a:gs pos="60000">
                <a:srgbClr val="D8D8D8"/>
              </a:gs>
              <a:gs pos="100000">
                <a:srgbClr val="FDDDB5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8" descr="Image result for target images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3515" y="1879909"/>
            <a:ext cx="3028485" cy="302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 descr="Firefighter Cartoon Fire engine, fire hydrant,Firefighters, people, logo,  boy png | PNGW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5843" y="819337"/>
            <a:ext cx="2671386" cy="26713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/>
          <p:nvPr/>
        </p:nvSpPr>
        <p:spPr>
          <a:xfrm>
            <a:off x="2040674" y="881416"/>
            <a:ext cx="6281980" cy="2542237"/>
          </a:xfrm>
          <a:prstGeom prst="rightArrow">
            <a:avLst>
              <a:gd name="adj1" fmla="val 60527"/>
              <a:gd name="adj2" fmla="val 5526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3278459" y="3490724"/>
            <a:ext cx="6047923" cy="2380487"/>
          </a:xfrm>
          <a:prstGeom prst="rightArrow">
            <a:avLst>
              <a:gd name="adj1" fmla="val 60306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2334338" y="4226936"/>
            <a:ext cx="7040383" cy="158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783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8F1A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Revolutionize traffic control using LoRa </a:t>
            </a:r>
            <a:r>
              <a:rPr lang="en-US" sz="1800" dirty="0">
                <a:solidFill>
                  <a:srgbClr val="8F1A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r>
              <a:rPr lang="en-US" sz="1800" b="0" i="0" u="none" strike="noStrike" cap="none" dirty="0">
                <a:solidFill>
                  <a:srgbClr val="8F1A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optimizing emergency vehicle response time. Thereby saving  the lives and reducing the  traffic </a:t>
            </a:r>
            <a:r>
              <a:rPr lang="en-US" sz="1800" dirty="0">
                <a:solidFill>
                  <a:srgbClr val="8F1A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congestion </a:t>
            </a:r>
            <a:r>
              <a:rPr lang="en-US" sz="1800" b="0" i="0" u="none" strike="noStrike" cap="none" dirty="0">
                <a:solidFill>
                  <a:srgbClr val="8F1A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promotes public safety</a:t>
            </a:r>
            <a:endParaRPr sz="1800" b="0" i="0" u="none" strike="noStrike" cap="none" dirty="0">
              <a:solidFill>
                <a:srgbClr val="8F1A1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1090308" y="1675101"/>
            <a:ext cx="6804756" cy="140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783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envisions a future where cutting-edge technology empowers emergency vehicles to navigate intersections seamlessly, enhancing public safety and reducing the traffic congestions.</a:t>
            </a:r>
            <a:endParaRPr sz="1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978408" cy="484632"/>
          </a:xfrm>
          <a:prstGeom prst="rightArrow">
            <a:avLst>
              <a:gd name="adj1" fmla="val 89062"/>
              <a:gd name="adj2" fmla="val 472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978408" y="-50072"/>
            <a:ext cx="66030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C0C0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IMPORTANCE OF OUR IDEA!!..</a:t>
            </a:r>
            <a:endParaRPr sz="3200" b="1" i="0" u="none" strike="noStrike" cap="none">
              <a:solidFill>
                <a:srgbClr val="0C0C0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6" name="Google Shape;86;p8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33589"/>
          <a:stretch/>
        </p:blipFill>
        <p:spPr>
          <a:xfrm>
            <a:off x="10959362" y="143046"/>
            <a:ext cx="1028706" cy="6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 descr="Vector Illustration Of Emergency Medical Service Paramedic - Ambulance Clip  Art Free, HD Png Download ,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48370" y="4057567"/>
            <a:ext cx="4808525" cy="314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 descr="Emergency vehicles collection in black and white Vector Image"/>
          <p:cNvPicPr preferRelativeResize="0"/>
          <p:nvPr/>
        </p:nvPicPr>
        <p:blipFill rotWithShape="1">
          <a:blip r:embed="rId7">
            <a:alphaModFix/>
          </a:blip>
          <a:srcRect l="10469" t="55377" r="11326" b="12209"/>
          <a:stretch/>
        </p:blipFill>
        <p:spPr>
          <a:xfrm>
            <a:off x="7895063" y="465885"/>
            <a:ext cx="3360089" cy="1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 descr="Top Paramedic Ambulance Stock Vectors, Illustrations &amp; Clip Art - iStock |  Paramedic ambulance uk, Paramedic ambulance stretcher, Paramedic ambulance  mask"/>
          <p:cNvPicPr preferRelativeResize="0"/>
          <p:nvPr/>
        </p:nvPicPr>
        <p:blipFill rotWithShape="1">
          <a:blip r:embed="rId8">
            <a:alphaModFix/>
          </a:blip>
          <a:srcRect l="-2678" t="1089" r="2678" b="47834"/>
          <a:stretch/>
        </p:blipFill>
        <p:spPr>
          <a:xfrm>
            <a:off x="8207417" y="4597026"/>
            <a:ext cx="4434390" cy="226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 descr="Traffic Constrained Traffic Lights PNG Transparent Images ..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51713" y="5487183"/>
            <a:ext cx="902197" cy="9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 rotWithShape="1">
          <a:blip r:embed="rId10">
            <a:alphaModFix/>
          </a:blip>
          <a:srcRect l="6377" t="18873" r="70149" b="30665"/>
          <a:stretch/>
        </p:blipFill>
        <p:spPr>
          <a:xfrm>
            <a:off x="5421714" y="5328555"/>
            <a:ext cx="1129999" cy="112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10">
            <a:alphaModFix/>
          </a:blip>
          <a:srcRect l="40588" t="21004" r="40114" b="29061"/>
          <a:stretch/>
        </p:blipFill>
        <p:spPr>
          <a:xfrm>
            <a:off x="4195942" y="400426"/>
            <a:ext cx="1100764" cy="131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 flipH="1">
            <a:off x="-1" y="3650236"/>
            <a:ext cx="1096626" cy="1301550"/>
            <a:chOff x="9829098" y="4573520"/>
            <a:chExt cx="1562671" cy="1415714"/>
          </a:xfrm>
        </p:grpSpPr>
        <p:cxnSp>
          <p:nvCxnSpPr>
            <p:cNvPr id="98" name="Google Shape;98;p9"/>
            <p:cNvCxnSpPr/>
            <p:nvPr/>
          </p:nvCxnSpPr>
          <p:spPr>
            <a:xfrm>
              <a:off x="9829098" y="5160328"/>
              <a:ext cx="762678" cy="0"/>
            </a:xfrm>
            <a:prstGeom prst="straightConnector1">
              <a:avLst/>
            </a:pr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oval" w="lg" len="lg"/>
            </a:ln>
          </p:spPr>
        </p:cxnSp>
        <p:sp>
          <p:nvSpPr>
            <p:cNvPr id="99" name="Google Shape;99;p9"/>
            <p:cNvSpPr/>
            <p:nvPr/>
          </p:nvSpPr>
          <p:spPr>
            <a:xfrm>
              <a:off x="10449153" y="5942915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9902146" y="5931336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101;p9"/>
            <p:cNvGrpSpPr/>
            <p:nvPr/>
          </p:nvGrpSpPr>
          <p:grpSpPr>
            <a:xfrm>
              <a:off x="9994928" y="4573520"/>
              <a:ext cx="1396841" cy="1392555"/>
              <a:chOff x="9158763" y="4031456"/>
              <a:chExt cx="1396841" cy="1392555"/>
            </a:xfrm>
          </p:grpSpPr>
          <p:sp>
            <p:nvSpPr>
              <p:cNvPr id="102" name="Google Shape;102;p9"/>
              <p:cNvSpPr/>
              <p:nvPr/>
            </p:nvSpPr>
            <p:spPr>
              <a:xfrm>
                <a:off x="9158763" y="4404360"/>
                <a:ext cx="1396841" cy="1019651"/>
              </a:xfrm>
              <a:custGeom>
                <a:avLst/>
                <a:gdLst/>
                <a:ahLst/>
                <a:cxnLst/>
                <a:rect l="l" t="t" r="r" b="b"/>
                <a:pathLst>
                  <a:path w="1396841" h="1019651" extrusionOk="0">
                    <a:moveTo>
                      <a:pt x="640556" y="0"/>
                    </a:moveTo>
                    <a:cubicBezTo>
                      <a:pt x="165100" y="450850"/>
                      <a:pt x="151607" y="680244"/>
                      <a:pt x="0" y="1009650"/>
                    </a:cubicBezTo>
                    <a:lnTo>
                      <a:pt x="318611" y="1012508"/>
                    </a:lnTo>
                    <a:lnTo>
                      <a:pt x="229076" y="899160"/>
                    </a:lnTo>
                    <a:lnTo>
                      <a:pt x="274796" y="868680"/>
                    </a:lnTo>
                    <a:lnTo>
                      <a:pt x="472916" y="640080"/>
                    </a:lnTo>
                    <a:lnTo>
                      <a:pt x="457676" y="586740"/>
                    </a:lnTo>
                    <a:lnTo>
                      <a:pt x="511016" y="1013460"/>
                    </a:lnTo>
                    <a:lnTo>
                      <a:pt x="813911" y="1019651"/>
                    </a:lnTo>
                    <a:lnTo>
                      <a:pt x="640556" y="899160"/>
                    </a:lnTo>
                    <a:lnTo>
                      <a:pt x="698182" y="876300"/>
                    </a:lnTo>
                    <a:cubicBezTo>
                      <a:pt x="816292" y="758983"/>
                      <a:pt x="801053" y="624998"/>
                      <a:pt x="716756" y="502920"/>
                    </a:cubicBezTo>
                    <a:cubicBezTo>
                      <a:pt x="752316" y="462280"/>
                      <a:pt x="797401" y="440690"/>
                      <a:pt x="823436" y="381000"/>
                    </a:cubicBezTo>
                    <a:lnTo>
                      <a:pt x="754856" y="350520"/>
                    </a:lnTo>
                    <a:cubicBezTo>
                      <a:pt x="914876" y="421640"/>
                      <a:pt x="1017746" y="554672"/>
                      <a:pt x="1234916" y="563880"/>
                    </a:cubicBezTo>
                    <a:lnTo>
                      <a:pt x="1396841" y="328136"/>
                    </a:lnTo>
                    <a:cubicBezTo>
                      <a:pt x="1282223" y="322103"/>
                      <a:pt x="1241425" y="354171"/>
                      <a:pt x="1169670" y="374332"/>
                    </a:cubicBezTo>
                    <a:lnTo>
                      <a:pt x="1257776" y="464820"/>
                    </a:lnTo>
                    <a:lnTo>
                      <a:pt x="860584" y="128111"/>
                    </a:lnTo>
                    <a:lnTo>
                      <a:pt x="640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9"/>
              <p:cNvSpPr/>
              <p:nvPr/>
            </p:nvSpPr>
            <p:spPr>
              <a:xfrm>
                <a:off x="9809558" y="4031456"/>
                <a:ext cx="490537" cy="49053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10133012" y="4895850"/>
                <a:ext cx="334018" cy="325504"/>
              </a:xfrm>
              <a:custGeom>
                <a:avLst/>
                <a:gdLst/>
                <a:ahLst/>
                <a:cxnLst/>
                <a:rect l="l" t="t" r="r" b="b"/>
                <a:pathLst>
                  <a:path w="334018" h="325504" extrusionOk="0">
                    <a:moveTo>
                      <a:pt x="238920" y="0"/>
                    </a:moveTo>
                    <a:cubicBezTo>
                      <a:pt x="357453" y="18521"/>
                      <a:pt x="366449" y="218017"/>
                      <a:pt x="258763" y="317500"/>
                    </a:cubicBezTo>
                    <a:cubicBezTo>
                      <a:pt x="193940" y="358246"/>
                      <a:pt x="86254" y="232304"/>
                      <a:pt x="0" y="189706"/>
                    </a:cubicBezTo>
                  </a:path>
                </a:pathLst>
              </a:custGeom>
              <a:noFill/>
              <a:ln w="476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5" name="Google Shape;105;p9"/>
          <p:cNvSpPr/>
          <p:nvPr/>
        </p:nvSpPr>
        <p:spPr>
          <a:xfrm rot="-5400000">
            <a:off x="7349031" y="2174469"/>
            <a:ext cx="4103650" cy="3909815"/>
          </a:xfrm>
          <a:custGeom>
            <a:avLst/>
            <a:gdLst/>
            <a:ahLst/>
            <a:cxnLst/>
            <a:rect l="l" t="t" r="r" b="b"/>
            <a:pathLst>
              <a:path w="2298224" h="525780" extrusionOk="0">
                <a:moveTo>
                  <a:pt x="2298224" y="0"/>
                </a:moveTo>
                <a:lnTo>
                  <a:pt x="2298224" y="525780"/>
                </a:lnTo>
                <a:lnTo>
                  <a:pt x="794" y="525780"/>
                </a:lnTo>
                <a:cubicBezTo>
                  <a:pt x="529" y="412165"/>
                  <a:pt x="265" y="298551"/>
                  <a:pt x="0" y="184936"/>
                </a:cubicBezTo>
              </a:path>
            </a:pathLst>
          </a:cu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/>
          <p:nvPr/>
        </p:nvSpPr>
        <p:spPr>
          <a:xfrm rot="-5400000">
            <a:off x="8534196" y="1445042"/>
            <a:ext cx="2181617" cy="3452531"/>
          </a:xfrm>
          <a:custGeom>
            <a:avLst/>
            <a:gdLst/>
            <a:ahLst/>
            <a:cxnLst/>
            <a:rect l="l" t="t" r="r" b="b"/>
            <a:pathLst>
              <a:path w="2298224" h="525780" extrusionOk="0">
                <a:moveTo>
                  <a:pt x="2298224" y="0"/>
                </a:moveTo>
                <a:lnTo>
                  <a:pt x="2298224" y="525780"/>
                </a:lnTo>
                <a:lnTo>
                  <a:pt x="794" y="525780"/>
                </a:lnTo>
                <a:cubicBezTo>
                  <a:pt x="529" y="412165"/>
                  <a:pt x="265" y="298551"/>
                  <a:pt x="0" y="184936"/>
                </a:cubicBezTo>
              </a:path>
            </a:pathLst>
          </a:cu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9"/>
          <p:cNvGrpSpPr/>
          <p:nvPr/>
        </p:nvGrpSpPr>
        <p:grpSpPr>
          <a:xfrm>
            <a:off x="1096625" y="95786"/>
            <a:ext cx="9907927" cy="2800363"/>
            <a:chOff x="1402080" y="866896"/>
            <a:chExt cx="8944108" cy="2039041"/>
          </a:xfrm>
        </p:grpSpPr>
        <p:cxnSp>
          <p:nvCxnSpPr>
            <p:cNvPr id="108" name="Google Shape;108;p9"/>
            <p:cNvCxnSpPr/>
            <p:nvPr/>
          </p:nvCxnSpPr>
          <p:spPr>
            <a:xfrm rot="10800000" flipH="1">
              <a:off x="7434528" y="2312035"/>
              <a:ext cx="863600" cy="1"/>
            </a:xfrm>
            <a:prstGeom prst="straightConnector1">
              <a:avLst/>
            </a:pr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oval" w="lg" len="lg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5091880" y="2325688"/>
              <a:ext cx="863600" cy="0"/>
            </a:xfrm>
            <a:prstGeom prst="straightConnector1">
              <a:avLst/>
            </a:pr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oval" w="lg" len="lg"/>
            </a:ln>
          </p:spPr>
        </p:cxnSp>
        <p:cxnSp>
          <p:nvCxnSpPr>
            <p:cNvPr id="110" name="Google Shape;110;p9"/>
            <p:cNvCxnSpPr/>
            <p:nvPr/>
          </p:nvCxnSpPr>
          <p:spPr>
            <a:xfrm>
              <a:off x="2744920" y="2325688"/>
              <a:ext cx="863600" cy="0"/>
            </a:xfrm>
            <a:prstGeom prst="straightConnector1">
              <a:avLst/>
            </a:pr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oval" w="lg" len="lg"/>
            </a:ln>
          </p:spPr>
        </p:cxnSp>
        <p:sp>
          <p:nvSpPr>
            <p:cNvPr id="111" name="Google Shape;111;p9"/>
            <p:cNvSpPr/>
            <p:nvPr/>
          </p:nvSpPr>
          <p:spPr>
            <a:xfrm>
              <a:off x="1402080" y="1672560"/>
              <a:ext cx="1903228" cy="12333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14300" dir="2700000" algn="tl" rotWithShape="0">
                <a:srgbClr val="000000">
                  <a:alpha val="5529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3749040" y="1672560"/>
              <a:ext cx="1903228" cy="12333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114300" dir="2700000" algn="tl" rotWithShape="0">
                <a:srgbClr val="000000">
                  <a:alpha val="5529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6096000" y="1672560"/>
              <a:ext cx="1903228" cy="12333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114300" dir="2700000" algn="tl" rotWithShape="0">
                <a:srgbClr val="000000">
                  <a:alpha val="5529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442960" y="1672560"/>
              <a:ext cx="1903228" cy="12333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114300" dir="2700000" algn="tl" rotWithShape="0">
                <a:srgbClr val="000000">
                  <a:alpha val="5529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9"/>
            <p:cNvSpPr txBox="1"/>
            <p:nvPr/>
          </p:nvSpPr>
          <p:spPr>
            <a:xfrm>
              <a:off x="5787657" y="866896"/>
              <a:ext cx="176510" cy="332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" name="Google Shape;116;p9"/>
          <p:cNvCxnSpPr/>
          <p:nvPr/>
        </p:nvCxnSpPr>
        <p:spPr>
          <a:xfrm rot="10800000">
            <a:off x="6344621" y="4262116"/>
            <a:ext cx="575999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lg" len="lg"/>
          </a:ln>
        </p:spPr>
      </p:cxnSp>
      <p:cxnSp>
        <p:nvCxnSpPr>
          <p:cNvPr id="117" name="Google Shape;117;p9"/>
          <p:cNvCxnSpPr/>
          <p:nvPr/>
        </p:nvCxnSpPr>
        <p:spPr>
          <a:xfrm rot="10800000">
            <a:off x="3434576" y="4262116"/>
            <a:ext cx="802586" cy="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lg" len="lg"/>
          </a:ln>
        </p:spPr>
      </p:cxnSp>
      <p:sp>
        <p:nvSpPr>
          <p:cNvPr id="118" name="Google Shape;118;p9"/>
          <p:cNvSpPr/>
          <p:nvPr/>
        </p:nvSpPr>
        <p:spPr>
          <a:xfrm>
            <a:off x="1027118" y="3404134"/>
            <a:ext cx="2274896" cy="16044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14300" dir="2700000" algn="tl" rotWithShape="0">
              <a:srgbClr val="000000">
                <a:alpha val="5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4049711" y="3386832"/>
            <a:ext cx="2133237" cy="16588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14300" dir="2700000" algn="tl" rotWithShape="0">
              <a:srgbClr val="000000">
                <a:alpha val="5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6828469" y="3223876"/>
            <a:ext cx="2059733" cy="169018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114300" dir="2700000" algn="tl" rotWithShape="0">
              <a:srgbClr val="000000">
                <a:alpha val="5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734681" y="5182209"/>
            <a:ext cx="2342412" cy="1552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14300" dir="2700000" algn="tl" rotWithShape="0">
              <a:srgbClr val="000000">
                <a:alpha val="5529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5826781" y="3862007"/>
            <a:ext cx="1847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9"/>
          <p:cNvGrpSpPr/>
          <p:nvPr/>
        </p:nvGrpSpPr>
        <p:grpSpPr>
          <a:xfrm>
            <a:off x="-102300" y="1245695"/>
            <a:ext cx="1198925" cy="1446025"/>
            <a:chOff x="600869" y="1923292"/>
            <a:chExt cx="1369131" cy="1380948"/>
          </a:xfrm>
        </p:grpSpPr>
        <p:sp>
          <p:nvSpPr>
            <p:cNvPr id="124" name="Google Shape;124;p9"/>
            <p:cNvSpPr/>
            <p:nvPr/>
          </p:nvSpPr>
          <p:spPr>
            <a:xfrm>
              <a:off x="1220634" y="3246341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600869" y="3257921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oogle Shape;126;p9"/>
            <p:cNvGrpSpPr/>
            <p:nvPr/>
          </p:nvGrpSpPr>
          <p:grpSpPr>
            <a:xfrm>
              <a:off x="651740" y="1923292"/>
              <a:ext cx="1318260" cy="1357789"/>
              <a:chOff x="2506980" y="1771649"/>
              <a:chExt cx="1318260" cy="1357789"/>
            </a:xfrm>
          </p:grpSpPr>
          <p:sp>
            <p:nvSpPr>
              <p:cNvPr id="127" name="Google Shape;127;p9"/>
              <p:cNvSpPr/>
              <p:nvPr/>
            </p:nvSpPr>
            <p:spPr>
              <a:xfrm>
                <a:off x="2506980" y="2179319"/>
                <a:ext cx="1318260" cy="950119"/>
              </a:xfrm>
              <a:custGeom>
                <a:avLst/>
                <a:gdLst/>
                <a:ahLst/>
                <a:cxnLst/>
                <a:rect l="l" t="t" r="r" b="b"/>
                <a:pathLst>
                  <a:path w="1318260" h="950119" extrusionOk="0">
                    <a:moveTo>
                      <a:pt x="594360" y="0"/>
                    </a:moveTo>
                    <a:cubicBezTo>
                      <a:pt x="196215" y="431641"/>
                      <a:pt x="181451" y="625158"/>
                      <a:pt x="0" y="944880"/>
                    </a:cubicBezTo>
                    <a:lnTo>
                      <a:pt x="309086" y="950119"/>
                    </a:lnTo>
                    <a:lnTo>
                      <a:pt x="175260" y="838200"/>
                    </a:lnTo>
                    <a:lnTo>
                      <a:pt x="243840" y="830580"/>
                    </a:lnTo>
                    <a:lnTo>
                      <a:pt x="441960" y="586740"/>
                    </a:lnTo>
                    <a:lnTo>
                      <a:pt x="419100" y="563880"/>
                    </a:lnTo>
                    <a:lnTo>
                      <a:pt x="640080" y="944880"/>
                    </a:lnTo>
                    <a:lnTo>
                      <a:pt x="937260" y="929640"/>
                    </a:lnTo>
                    <a:lnTo>
                      <a:pt x="807720" y="838200"/>
                    </a:lnTo>
                    <a:cubicBezTo>
                      <a:pt x="814546" y="685324"/>
                      <a:pt x="721360" y="594360"/>
                      <a:pt x="678180" y="472440"/>
                    </a:cubicBezTo>
                    <a:lnTo>
                      <a:pt x="762000" y="327660"/>
                    </a:lnTo>
                    <a:lnTo>
                      <a:pt x="693420" y="281940"/>
                    </a:lnTo>
                    <a:lnTo>
                      <a:pt x="1318260" y="281940"/>
                    </a:lnTo>
                    <a:lnTo>
                      <a:pt x="1318260" y="45720"/>
                    </a:lnTo>
                    <a:cubicBezTo>
                      <a:pt x="1261110" y="65722"/>
                      <a:pt x="1251585" y="50006"/>
                      <a:pt x="1203960" y="205740"/>
                    </a:cubicBezTo>
                    <a:lnTo>
                      <a:pt x="594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3138488" y="1771649"/>
                <a:ext cx="490537" cy="49053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9"/>
          <p:cNvSpPr txBox="1"/>
          <p:nvPr/>
        </p:nvSpPr>
        <p:spPr>
          <a:xfrm>
            <a:off x="1182562" y="1291647"/>
            <a:ext cx="195985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VEHICLE DETECTION: </a:t>
            </a:r>
            <a:endParaRPr sz="1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LoRa communication detects approaching emergency vehicle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3743312" y="1240298"/>
            <a:ext cx="2100497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POLICEMAN INTIMATION: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Immediate notification to traffic policeman about incoming emergency vehicle.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6409189" y="1246555"/>
            <a:ext cx="199549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EMERGENCY VEHICLE CHECK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Verify presence of multiple emergency vehicles on other lanes.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8857236" y="1207157"/>
            <a:ext cx="2147315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DENSITY ANALYSIS (ESP-32 CAM MODULE):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ESP-32 camera modules (Den 1 and Den 2) analyze traffic density.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1007114" y="3540255"/>
            <a:ext cx="2287342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PASSAGE: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Grant priority passage to other lanes based on density comparison. 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4117544" y="3446513"/>
            <a:ext cx="203278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LANE OPENING: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multiple emergency vehicles detected, open lane with lower density.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6920618" y="3247868"/>
            <a:ext cx="185178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COMPARISON: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Compare traffic densities from Den 1 and Den 2.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6820604" y="5249208"/>
            <a:ext cx="2170565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EMERGENCY VEHICLE CASE: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only one emergency vehicle, open respective lane for free flow. 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4237160" y="237844"/>
            <a:ext cx="37176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9"/>
          <p:cNvCxnSpPr/>
          <p:nvPr/>
        </p:nvCxnSpPr>
        <p:spPr>
          <a:xfrm>
            <a:off x="1019969" y="809919"/>
            <a:ext cx="10116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9" name="Google Shape;139;p9"/>
          <p:cNvGrpSpPr/>
          <p:nvPr/>
        </p:nvGrpSpPr>
        <p:grpSpPr>
          <a:xfrm flipH="1">
            <a:off x="5470253" y="5339654"/>
            <a:ext cx="1276338" cy="1301550"/>
            <a:chOff x="9829098" y="4573520"/>
            <a:chExt cx="1562671" cy="1415714"/>
          </a:xfrm>
        </p:grpSpPr>
        <p:cxnSp>
          <p:nvCxnSpPr>
            <p:cNvPr id="140" name="Google Shape;140;p9"/>
            <p:cNvCxnSpPr/>
            <p:nvPr/>
          </p:nvCxnSpPr>
          <p:spPr>
            <a:xfrm>
              <a:off x="9829098" y="5160328"/>
              <a:ext cx="762678" cy="0"/>
            </a:xfrm>
            <a:prstGeom prst="straightConnector1">
              <a:avLst/>
            </a:prstGeom>
            <a:noFill/>
            <a:ln w="476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oval" w="lg" len="lg"/>
            </a:ln>
          </p:spPr>
        </p:cxnSp>
        <p:sp>
          <p:nvSpPr>
            <p:cNvPr id="141" name="Google Shape;141;p9"/>
            <p:cNvSpPr/>
            <p:nvPr/>
          </p:nvSpPr>
          <p:spPr>
            <a:xfrm>
              <a:off x="10449153" y="5942915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9902146" y="5931336"/>
              <a:ext cx="419100" cy="46319"/>
            </a:xfrm>
            <a:prstGeom prst="ellipse">
              <a:avLst/>
            </a:prstGeom>
            <a:solidFill>
              <a:srgbClr val="5F1112">
                <a:alpha val="6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" name="Google Shape;143;p9"/>
            <p:cNvGrpSpPr/>
            <p:nvPr/>
          </p:nvGrpSpPr>
          <p:grpSpPr>
            <a:xfrm>
              <a:off x="9994928" y="4573520"/>
              <a:ext cx="1396841" cy="1392555"/>
              <a:chOff x="9158763" y="4031456"/>
              <a:chExt cx="1396841" cy="1392555"/>
            </a:xfrm>
          </p:grpSpPr>
          <p:sp>
            <p:nvSpPr>
              <p:cNvPr id="144" name="Google Shape;144;p9"/>
              <p:cNvSpPr/>
              <p:nvPr/>
            </p:nvSpPr>
            <p:spPr>
              <a:xfrm>
                <a:off x="9158763" y="4404360"/>
                <a:ext cx="1396841" cy="1019651"/>
              </a:xfrm>
              <a:custGeom>
                <a:avLst/>
                <a:gdLst/>
                <a:ahLst/>
                <a:cxnLst/>
                <a:rect l="l" t="t" r="r" b="b"/>
                <a:pathLst>
                  <a:path w="1396841" h="1019651" extrusionOk="0">
                    <a:moveTo>
                      <a:pt x="640556" y="0"/>
                    </a:moveTo>
                    <a:cubicBezTo>
                      <a:pt x="165100" y="450850"/>
                      <a:pt x="151607" y="680244"/>
                      <a:pt x="0" y="1009650"/>
                    </a:cubicBezTo>
                    <a:lnTo>
                      <a:pt x="318611" y="1012508"/>
                    </a:lnTo>
                    <a:lnTo>
                      <a:pt x="229076" y="899160"/>
                    </a:lnTo>
                    <a:lnTo>
                      <a:pt x="274796" y="868680"/>
                    </a:lnTo>
                    <a:lnTo>
                      <a:pt x="472916" y="640080"/>
                    </a:lnTo>
                    <a:lnTo>
                      <a:pt x="457676" y="586740"/>
                    </a:lnTo>
                    <a:lnTo>
                      <a:pt x="511016" y="1013460"/>
                    </a:lnTo>
                    <a:lnTo>
                      <a:pt x="813911" y="1019651"/>
                    </a:lnTo>
                    <a:lnTo>
                      <a:pt x="640556" y="899160"/>
                    </a:lnTo>
                    <a:lnTo>
                      <a:pt x="698182" y="876300"/>
                    </a:lnTo>
                    <a:cubicBezTo>
                      <a:pt x="816292" y="758983"/>
                      <a:pt x="801053" y="624998"/>
                      <a:pt x="716756" y="502920"/>
                    </a:cubicBezTo>
                    <a:cubicBezTo>
                      <a:pt x="752316" y="462280"/>
                      <a:pt x="797401" y="440690"/>
                      <a:pt x="823436" y="381000"/>
                    </a:cubicBezTo>
                    <a:lnTo>
                      <a:pt x="754856" y="350520"/>
                    </a:lnTo>
                    <a:cubicBezTo>
                      <a:pt x="914876" y="421640"/>
                      <a:pt x="1017746" y="554672"/>
                      <a:pt x="1234916" y="563880"/>
                    </a:cubicBezTo>
                    <a:lnTo>
                      <a:pt x="1396841" y="328136"/>
                    </a:lnTo>
                    <a:cubicBezTo>
                      <a:pt x="1282223" y="322103"/>
                      <a:pt x="1241425" y="354171"/>
                      <a:pt x="1169670" y="374332"/>
                    </a:cubicBezTo>
                    <a:lnTo>
                      <a:pt x="1257776" y="464820"/>
                    </a:lnTo>
                    <a:lnTo>
                      <a:pt x="860584" y="128111"/>
                    </a:lnTo>
                    <a:lnTo>
                      <a:pt x="640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9"/>
              <p:cNvSpPr/>
              <p:nvPr/>
            </p:nvSpPr>
            <p:spPr>
              <a:xfrm>
                <a:off x="9809558" y="4031456"/>
                <a:ext cx="490537" cy="49053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10133012" y="4895850"/>
                <a:ext cx="334018" cy="325504"/>
              </a:xfrm>
              <a:custGeom>
                <a:avLst/>
                <a:gdLst/>
                <a:ahLst/>
                <a:cxnLst/>
                <a:rect l="l" t="t" r="r" b="b"/>
                <a:pathLst>
                  <a:path w="334018" h="325504" extrusionOk="0">
                    <a:moveTo>
                      <a:pt x="238920" y="0"/>
                    </a:moveTo>
                    <a:cubicBezTo>
                      <a:pt x="357453" y="18521"/>
                      <a:pt x="366449" y="218017"/>
                      <a:pt x="258763" y="317500"/>
                    </a:cubicBezTo>
                    <a:cubicBezTo>
                      <a:pt x="193940" y="358246"/>
                      <a:pt x="86254" y="232304"/>
                      <a:pt x="0" y="189706"/>
                    </a:cubicBezTo>
                  </a:path>
                </a:pathLst>
              </a:custGeom>
              <a:noFill/>
              <a:ln w="476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" name="Google Shape;147;p9"/>
          <p:cNvSpPr txBox="1"/>
          <p:nvPr/>
        </p:nvSpPr>
        <p:spPr>
          <a:xfrm>
            <a:off x="9413532" y="3684757"/>
            <a:ext cx="13808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9788360" y="5682487"/>
            <a:ext cx="929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9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2874"/>
          <a:stretch/>
        </p:blipFill>
        <p:spPr>
          <a:xfrm>
            <a:off x="10251" y="61029"/>
            <a:ext cx="1132518" cy="76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33589"/>
          <a:stretch/>
        </p:blipFill>
        <p:spPr>
          <a:xfrm>
            <a:off x="62157" y="90441"/>
            <a:ext cx="1028706" cy="68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 descr="Kid Connection Fire Truck Play Set, 10 Pieces India | Ubu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306" y="5083982"/>
            <a:ext cx="1899894" cy="189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D5A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919" y="1897061"/>
            <a:ext cx="1420489" cy="2396593"/>
          </a:xfrm>
          <a:prstGeom prst="rect">
            <a:avLst/>
          </a:prstGeom>
        </p:spPr>
      </p:pic>
      <p:sp>
        <p:nvSpPr>
          <p:cNvPr id="243" name="Google Shape;243;p18" descr="blob:https://web.whatsapp.com/28340d06-f82b-4978-b9e7-b43f8d6236bd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 descr="blob:https://web.whatsapp.com/28340d06-f82b-4978-b9e7-b43f8d6236bd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155575" y="100118"/>
            <a:ext cx="6709839" cy="4833618"/>
            <a:chOff x="1503251" y="1555"/>
            <a:chExt cx="6816037" cy="6579741"/>
          </a:xfrm>
        </p:grpSpPr>
        <p:sp>
          <p:nvSpPr>
            <p:cNvPr id="246" name="Google Shape;246;p18"/>
            <p:cNvSpPr/>
            <p:nvPr/>
          </p:nvSpPr>
          <p:spPr>
            <a:xfrm>
              <a:off x="3917219" y="1555"/>
              <a:ext cx="1988100" cy="1988100"/>
            </a:xfrm>
            <a:prstGeom prst="ellipse">
              <a:avLst/>
            </a:prstGeom>
            <a:solidFill>
              <a:srgbClr val="FFC000"/>
            </a:solidFill>
            <a:ln w="12700" cap="flat" cmpd="sng">
              <a:solidFill>
                <a:srgbClr val="003AB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 txBox="1"/>
            <p:nvPr/>
          </p:nvSpPr>
          <p:spPr>
            <a:xfrm>
              <a:off x="4208353" y="292689"/>
              <a:ext cx="1405800" cy="1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Ambulance arrival &amp; detection by LoRa</a:t>
              </a: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 rot="2160206">
              <a:off x="5841996" y="1528047"/>
              <a:ext cx="527700" cy="6709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 rot="2160821">
              <a:off x="5857397" y="1615973"/>
              <a:ext cx="369401" cy="402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331188" y="1755406"/>
              <a:ext cx="1988100" cy="1988100"/>
            </a:xfrm>
            <a:prstGeom prst="ellipse">
              <a:avLst/>
            </a:prstGeom>
            <a:solidFill>
              <a:srgbClr val="00194C"/>
            </a:solidFill>
            <a:ln w="12700" cap="flat" cmpd="sng">
              <a:solidFill>
                <a:srgbClr val="1BFF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8"/>
            <p:cNvSpPr txBox="1"/>
            <p:nvPr/>
          </p:nvSpPr>
          <p:spPr>
            <a:xfrm>
              <a:off x="6622322" y="2046540"/>
              <a:ext cx="1405800" cy="1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Green signal on detected lane</a:t>
              </a:r>
              <a:endParaRPr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 rot="6480761">
              <a:off x="6604844" y="3818394"/>
              <a:ext cx="527767" cy="671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8"/>
            <p:cNvSpPr txBox="1"/>
            <p:nvPr/>
          </p:nvSpPr>
          <p:spPr>
            <a:xfrm rot="-4318622">
              <a:off x="6708575" y="3877545"/>
              <a:ext cx="369427" cy="40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5409134" y="4593196"/>
              <a:ext cx="1988100" cy="1988100"/>
            </a:xfrm>
            <a:prstGeom prst="ellipse">
              <a:avLst/>
            </a:prstGeom>
            <a:solidFill>
              <a:srgbClr val="00194C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8"/>
            <p:cNvSpPr txBox="1"/>
            <p:nvPr/>
          </p:nvSpPr>
          <p:spPr>
            <a:xfrm>
              <a:off x="5700268" y="4884330"/>
              <a:ext cx="1405800" cy="1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Other lanes RED</a:t>
              </a:r>
              <a:endParaRPr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 rot="10800000">
              <a:off x="4662347" y="5251861"/>
              <a:ext cx="527700" cy="6708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4820590" y="5385905"/>
              <a:ext cx="36960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2425304" y="4593196"/>
              <a:ext cx="1988100" cy="1988100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 txBox="1"/>
            <p:nvPr/>
          </p:nvSpPr>
          <p:spPr>
            <a:xfrm>
              <a:off x="2716438" y="4884330"/>
              <a:ext cx="1405800" cy="1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Ambulance pairing end</a:t>
              </a:r>
              <a:endParaRPr sz="2000" b="1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6480761">
              <a:off x="2698944" y="3846871"/>
              <a:ext cx="527767" cy="671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8"/>
            <p:cNvSpPr txBox="1"/>
            <p:nvPr/>
          </p:nvSpPr>
          <p:spPr>
            <a:xfrm rot="4318622">
              <a:off x="2802714" y="4056474"/>
              <a:ext cx="369427" cy="40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503251" y="1755406"/>
              <a:ext cx="1988100" cy="1988100"/>
            </a:xfrm>
            <a:prstGeom prst="ellipse">
              <a:avLst/>
            </a:prstGeom>
            <a:solidFill>
              <a:srgbClr val="014067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1794384" y="2046541"/>
              <a:ext cx="1440965" cy="1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Normal functioning of traffic signal</a:t>
              </a:r>
              <a:endParaRPr sz="2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2160206">
              <a:off x="3428462" y="1545637"/>
              <a:ext cx="527700" cy="6709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 txBox="1"/>
            <p:nvPr/>
          </p:nvSpPr>
          <p:spPr>
            <a:xfrm rot="-2160821">
              <a:off x="3443257" y="1726564"/>
              <a:ext cx="369401" cy="402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6" name="Google Shape;26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5916" y="3671083"/>
            <a:ext cx="4271947" cy="318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7758" y="3668205"/>
            <a:ext cx="4271947" cy="3576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18"/>
          <p:cNvCxnSpPr/>
          <p:nvPr/>
        </p:nvCxnSpPr>
        <p:spPr>
          <a:xfrm rot="10800000" flipH="1">
            <a:off x="7323595" y="3946629"/>
            <a:ext cx="2672700" cy="216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70" name="Google Shape;270;p18"/>
          <p:cNvSpPr txBox="1"/>
          <p:nvPr/>
        </p:nvSpPr>
        <p:spPr>
          <a:xfrm flipH="1">
            <a:off x="7323594" y="6095999"/>
            <a:ext cx="4014337" cy="92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Transmitter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10722591" y="6267563"/>
            <a:ext cx="97536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3783145" y="4195244"/>
            <a:ext cx="97536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End-to-End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Pairing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700" y="2656719"/>
            <a:ext cx="2264594" cy="1201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338" y="5266691"/>
            <a:ext cx="3354426" cy="137959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>
            <a:off x="6578785" y="5768798"/>
            <a:ext cx="914400" cy="914400"/>
          </a:xfrm>
          <a:prstGeom prst="bentConnector3">
            <a:avLst>
              <a:gd name="adj1" fmla="val 40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/>
          <p:nvPr/>
        </p:nvSpPr>
        <p:spPr>
          <a:xfrm>
            <a:off x="424206" y="283077"/>
            <a:ext cx="11378153" cy="62918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E47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748" y="331085"/>
            <a:ext cx="9525068" cy="615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55">
          <a:extLst>
            <a:ext uri="{FF2B5EF4-FFF2-40B4-BE49-F238E27FC236}">
              <a16:creationId xmlns:a16="http://schemas.microsoft.com/office/drawing/2014/main" id="{7B868CFF-20EC-51B4-5099-9FEADF281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>
            <a:extLst>
              <a:ext uri="{FF2B5EF4-FFF2-40B4-BE49-F238E27FC236}">
                <a16:creationId xmlns:a16="http://schemas.microsoft.com/office/drawing/2014/main" id="{C10D6666-25CD-D04C-58BB-31BB26E8ED61}"/>
              </a:ext>
            </a:extLst>
          </p:cNvPr>
          <p:cNvSpPr/>
          <p:nvPr/>
        </p:nvSpPr>
        <p:spPr>
          <a:xfrm>
            <a:off x="424206" y="283077"/>
            <a:ext cx="11378153" cy="62918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E47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2C22B-B50E-22D2-0282-1554D320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5" y="326308"/>
            <a:ext cx="11031794" cy="62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3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55">
          <a:extLst>
            <a:ext uri="{FF2B5EF4-FFF2-40B4-BE49-F238E27FC236}">
              <a16:creationId xmlns:a16="http://schemas.microsoft.com/office/drawing/2014/main" id="{0647FD64-20E7-00B5-75BE-B4768807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>
            <a:extLst>
              <a:ext uri="{FF2B5EF4-FFF2-40B4-BE49-F238E27FC236}">
                <a16:creationId xmlns:a16="http://schemas.microsoft.com/office/drawing/2014/main" id="{C8AC67AE-D80D-68DA-4128-7A6B666904F2}"/>
              </a:ext>
            </a:extLst>
          </p:cNvPr>
          <p:cNvSpPr/>
          <p:nvPr/>
        </p:nvSpPr>
        <p:spPr>
          <a:xfrm>
            <a:off x="424206" y="283077"/>
            <a:ext cx="11378153" cy="62918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E47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11E9A-5A46-4047-2D62-207DECF9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5" y="345558"/>
            <a:ext cx="10963349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55">
          <a:extLst>
            <a:ext uri="{FF2B5EF4-FFF2-40B4-BE49-F238E27FC236}">
              <a16:creationId xmlns:a16="http://schemas.microsoft.com/office/drawing/2014/main" id="{C4E9CE5F-7986-AA21-780E-B5BDD2A37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>
            <a:extLst>
              <a:ext uri="{FF2B5EF4-FFF2-40B4-BE49-F238E27FC236}">
                <a16:creationId xmlns:a16="http://schemas.microsoft.com/office/drawing/2014/main" id="{2911D344-CBB6-DA6E-396D-107701B3B581}"/>
              </a:ext>
            </a:extLst>
          </p:cNvPr>
          <p:cNvSpPr/>
          <p:nvPr/>
        </p:nvSpPr>
        <p:spPr>
          <a:xfrm>
            <a:off x="424206" y="283077"/>
            <a:ext cx="11378153" cy="62918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E47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EC19A-C47F-4199-6A04-E45AC5D8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3" y="358479"/>
            <a:ext cx="11004679" cy="61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9">
      <a:dk1>
        <a:srgbClr val="000000"/>
      </a:dk1>
      <a:lt1>
        <a:srgbClr val="FFFFFF"/>
      </a:lt1>
      <a:dk2>
        <a:srgbClr val="44546A"/>
      </a:dk2>
      <a:lt2>
        <a:srgbClr val="BF2424"/>
      </a:lt2>
      <a:accent1>
        <a:srgbClr val="9762AA"/>
      </a:accent1>
      <a:accent2>
        <a:srgbClr val="0A9CCD"/>
      </a:accent2>
      <a:accent3>
        <a:srgbClr val="69AA43"/>
      </a:accent3>
      <a:accent4>
        <a:srgbClr val="FBAD4B"/>
      </a:accent4>
      <a:accent5>
        <a:srgbClr val="F25E3D"/>
      </a:accent5>
      <a:accent6>
        <a:srgbClr val="EA5A95"/>
      </a:accent6>
      <a:hlink>
        <a:srgbClr val="BF242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